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44" r:id="rId5"/>
    <p:sldId id="345" r:id="rId6"/>
    <p:sldId id="346" r:id="rId7"/>
    <p:sldId id="358" r:id="rId8"/>
    <p:sldId id="348" r:id="rId9"/>
    <p:sldId id="349" r:id="rId10"/>
    <p:sldId id="352" r:id="rId11"/>
    <p:sldId id="350" r:id="rId12"/>
    <p:sldId id="354" r:id="rId13"/>
    <p:sldId id="35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A3D024-909B-3BC2-1496-FEEAB652808A}" name="Sher Dionisio" initials="" userId="S::Sher.Dionisio@teksystemsgs.com::02daa716-9709-4d47-a153-1943ce1675c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53EF16-4E87-9DAE-64BF-EB39C2D568B0}" v="970" dt="2025-11-09T04:19:15.875"/>
  </p1510:revLst>
</p1510:revInfo>
</file>

<file path=ppt/tableStyles.xml><?xml version="1.0" encoding="utf-8"?>
<a:tblStyleLst xmlns:a="http://schemas.openxmlformats.org/drawingml/2006/main" def="{5FD0F851-EC5A-4D38-B0AD-8093EC10F33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75" autoAdjust="0"/>
    <p:restoredTop sz="95928" autoAdjust="0"/>
  </p:normalViewPr>
  <p:slideViewPr>
    <p:cSldViewPr snapToGrid="0">
      <p:cViewPr varScale="1">
        <p:scale>
          <a:sx n="45" d="100"/>
          <a:sy n="45" d="100"/>
        </p:scale>
        <p:origin x="200" y="1064"/>
      </p:cViewPr>
      <p:guideLst>
        <p:guide orient="horz" pos="17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109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440F78-2C9E-4C7F-818C-B40BB19D3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3FB98-80B9-4155-809A-82659D34A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18EB1-FF96-47AA-9A30-F1BFF2FFD1F7}" type="datetimeFigureOut">
              <a:rPr lang="en-US" smtClean="0"/>
              <a:t>12/11/25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EF847-3492-4888-9C23-150423853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48C54-2332-4748-9C65-6A27E550C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75FB2-D12E-4669-8522-D3E2C7E6D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91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A361-7934-4769-9B16-8A939698742C}" type="datetimeFigureOut">
              <a:rPr lang="en-US" smtClean="0"/>
              <a:t>12/11/25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8E0B9-48E4-499D-93B2-B07D00395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43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29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700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461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45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05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44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099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475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878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A39D92-9919-A80E-44FF-6B912E8507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8788" y="457200"/>
            <a:ext cx="11274425" cy="5943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62FF34D-C8F8-1796-647D-D17056A27E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1955" y="612475"/>
            <a:ext cx="4701904" cy="3079029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0768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30338E2-B50A-8F3E-2CA7-A75753E7ED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629" y="598947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C8DD029-A673-92B9-0343-3B35BE46D2F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29641" y="2153285"/>
            <a:ext cx="3032759" cy="3790310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6E658BA3-0202-C705-7A02-8B70B788442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724400" y="2170621"/>
            <a:ext cx="6553200" cy="3772974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BD761E53-47C7-492A-D5B5-A8C2740B5157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5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51560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349F3-2C28-5A44-EDFC-75FD6CA9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4FD449-C6E0-CF8A-82B2-52438C952C0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9642" y="2153285"/>
            <a:ext cx="6925660" cy="3500438"/>
          </a:xfrm>
        </p:spPr>
        <p:txBody>
          <a:bodyPr lIns="91440">
            <a:normAutofit/>
          </a:bodyPr>
          <a:lstStyle>
            <a:lvl1pPr marL="0" indent="0">
              <a:spcBef>
                <a:spcPts val="1000"/>
              </a:spcBef>
              <a:spcAft>
                <a:spcPts val="1200"/>
              </a:spcAft>
              <a:buNone/>
              <a:defRPr sz="1800" b="0"/>
            </a:lvl1pPr>
            <a:lvl2pPr marL="228600">
              <a:spcBef>
                <a:spcPts val="1000"/>
              </a:spcBef>
              <a:spcAft>
                <a:spcPts val="1200"/>
              </a:spcAft>
              <a:defRPr sz="1800" b="0"/>
            </a:lvl2pPr>
            <a:lvl3pPr marL="685800">
              <a:spcBef>
                <a:spcPts val="1000"/>
              </a:spcBef>
              <a:spcAft>
                <a:spcPts val="1200"/>
              </a:spcAft>
              <a:defRPr sz="1800" b="0"/>
            </a:lvl3pPr>
            <a:lvl4pPr marL="868680">
              <a:spcBef>
                <a:spcPts val="1000"/>
              </a:spcBef>
              <a:spcAft>
                <a:spcPts val="1200"/>
              </a:spcAft>
              <a:defRPr sz="1800" b="0"/>
            </a:lvl4pPr>
            <a:lvl5pPr marL="1143000">
              <a:spcBef>
                <a:spcPts val="1000"/>
              </a:spcBef>
              <a:spcAft>
                <a:spcPts val="1200"/>
              </a:spcAft>
              <a:defRPr sz="1800" b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971E741-6253-D410-B562-50CA597620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215745" y="2153285"/>
            <a:ext cx="3229495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 b="1"/>
            </a:lvl1pPr>
            <a:lvl2pPr>
              <a:spcBef>
                <a:spcPts val="1000"/>
              </a:spcBef>
              <a:spcAft>
                <a:spcPts val="1200"/>
              </a:spcAft>
              <a:defRPr sz="1600" b="1"/>
            </a:lvl2pPr>
            <a:lvl3pPr>
              <a:spcBef>
                <a:spcPts val="1000"/>
              </a:spcBef>
              <a:spcAft>
                <a:spcPts val="1200"/>
              </a:spcAft>
              <a:defRPr sz="1400" b="1"/>
            </a:lvl3pPr>
            <a:lvl4pPr>
              <a:spcBef>
                <a:spcPts val="1000"/>
              </a:spcBef>
              <a:spcAft>
                <a:spcPts val="1200"/>
              </a:spcAft>
              <a:defRPr sz="1200" b="1"/>
            </a:lvl4pPr>
            <a:lvl5pPr>
              <a:spcBef>
                <a:spcPts val="1000"/>
              </a:spcBef>
              <a:spcAft>
                <a:spcPts val="1200"/>
              </a:spcAft>
              <a:defRPr sz="1200" b="1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C9F70CF1-DCAD-AE71-6B34-7BFB25EE530B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35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33145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0CF90928-AB48-3554-E2B9-417A00F286AD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930275" y="2168526"/>
            <a:ext cx="10331450" cy="393906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D6C0A7-887A-66E2-A954-5E0592B9F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316" y="347329"/>
            <a:ext cx="11419368" cy="615270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688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BB1E76-5845-01C9-1D0D-03CFFE6F0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316" y="347329"/>
            <a:ext cx="11419368" cy="61527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6C21AF-4286-DECE-37A1-E8980687A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655320"/>
            <a:ext cx="4572000" cy="54864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E1D6B3-3EC8-6AC4-BE2B-5C732C85679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75413" y="2773680"/>
            <a:ext cx="4572000" cy="336804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spcBef>
                <a:spcPts val="1000"/>
              </a:spcBef>
              <a:buNone/>
              <a:defRPr sz="1600"/>
            </a:lvl2pPr>
            <a:lvl3pPr marL="914400" indent="0">
              <a:spcBef>
                <a:spcPts val="1000"/>
              </a:spcBef>
              <a:buNone/>
              <a:defRPr sz="1400"/>
            </a:lvl3pPr>
            <a:lvl4pPr marL="1371600" indent="0">
              <a:spcBef>
                <a:spcPts val="1000"/>
              </a:spcBef>
              <a:buNone/>
              <a:defRPr sz="1200"/>
            </a:lvl4pPr>
            <a:lvl5pPr marL="1828800" indent="0">
              <a:spcBef>
                <a:spcPts val="10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113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C229E2-8757-94D8-A1B6-702189DCC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3249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77143C8-CDFF-B937-C00C-5E7B50939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83920"/>
            <a:ext cx="4114800" cy="50596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82637A1-1BB4-AF51-24C3-6FE78DD45D9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75413" y="2438400"/>
            <a:ext cx="4799012" cy="3505200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None/>
              <a:defRPr sz="1800"/>
            </a:lvl1pPr>
            <a:lvl2pPr marL="457200" indent="0">
              <a:lnSpc>
                <a:spcPct val="125000"/>
              </a:lnSpc>
              <a:buNone/>
              <a:defRPr sz="1600"/>
            </a:lvl2pPr>
            <a:lvl3pPr marL="914400" indent="0">
              <a:lnSpc>
                <a:spcPct val="125000"/>
              </a:lnSpc>
              <a:buNone/>
              <a:defRPr sz="1400"/>
            </a:lvl3pPr>
            <a:lvl4pPr marL="1371600" indent="0">
              <a:lnSpc>
                <a:spcPct val="125000"/>
              </a:lnSpc>
              <a:buNone/>
              <a:defRPr sz="1200"/>
            </a:lvl4pPr>
            <a:lvl5pPr marL="1828800" indent="0">
              <a:lnSpc>
                <a:spcPct val="125000"/>
              </a:lnSpc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56F59DF2-AB3C-B7B3-826A-636B8CC5AB31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8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737016-0B2B-9F81-7A77-63223C486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316" y="347329"/>
            <a:ext cx="11419368" cy="61527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34E572-08FE-0439-A460-8DFE1183A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8742" y="914399"/>
            <a:ext cx="4798858" cy="50291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1EB46EC-087C-B8FF-2363-B99FAE983B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14400"/>
            <a:ext cx="5713413" cy="50292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2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1D49246-C641-C3BA-F07B-89FFC6CDA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853439"/>
            <a:ext cx="4802373" cy="2833689"/>
          </a:xfrm>
        </p:spPr>
        <p:txBody>
          <a:bodyPr rIns="914400" anchor="b"/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E7E1DF-A70C-8F79-9B76-72B2A7B4DC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4400" y="3931919"/>
            <a:ext cx="4802735" cy="2072641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800"/>
            </a:lvl1pPr>
            <a:lvl2pPr marL="457200" indent="0">
              <a:lnSpc>
                <a:spcPct val="125000"/>
              </a:lnSpc>
              <a:spcBef>
                <a:spcPts val="0"/>
              </a:spcBef>
              <a:buNone/>
              <a:defRPr sz="1600"/>
            </a:lvl2pPr>
            <a:lvl3pPr marL="91440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1371600" indent="0">
              <a:lnSpc>
                <a:spcPct val="125000"/>
              </a:lnSpc>
              <a:spcBef>
                <a:spcPts val="0"/>
              </a:spcBef>
              <a:buNone/>
              <a:defRPr sz="1200"/>
            </a:lvl4pPr>
            <a:lvl5pPr marL="1828800" indent="0">
              <a:lnSpc>
                <a:spcPct val="125000"/>
              </a:lnSpc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CD5F637-DFBF-7FED-7CD5-F46A26E5CD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78587" y="921230"/>
            <a:ext cx="5713413" cy="5029200"/>
          </a:xfrm>
          <a:custGeom>
            <a:avLst/>
            <a:gdLst>
              <a:gd name="connsiteX0" fmla="*/ 5327097 w 5713413"/>
              <a:gd name="connsiteY0" fmla="*/ 0 h 5029200"/>
              <a:gd name="connsiteX1" fmla="*/ 5713413 w 5713413"/>
              <a:gd name="connsiteY1" fmla="*/ 0 h 5029200"/>
              <a:gd name="connsiteX2" fmla="*/ 5713413 w 5713413"/>
              <a:gd name="connsiteY2" fmla="*/ 5029200 h 5029200"/>
              <a:gd name="connsiteX3" fmla="*/ 5327097 w 5713413"/>
              <a:gd name="connsiteY3" fmla="*/ 5029200 h 5029200"/>
              <a:gd name="connsiteX4" fmla="*/ 0 w 5713413"/>
              <a:gd name="connsiteY4" fmla="*/ 0 h 5029200"/>
              <a:gd name="connsiteX5" fmla="*/ 5313743 w 5713413"/>
              <a:gd name="connsiteY5" fmla="*/ 0 h 5029200"/>
              <a:gd name="connsiteX6" fmla="*/ 5313743 w 5713413"/>
              <a:gd name="connsiteY6" fmla="*/ 5029200 h 5029200"/>
              <a:gd name="connsiteX7" fmla="*/ 0 w 5713413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3413" h="5029200">
                <a:moveTo>
                  <a:pt x="5327097" y="0"/>
                </a:moveTo>
                <a:lnTo>
                  <a:pt x="5713413" y="0"/>
                </a:lnTo>
                <a:lnTo>
                  <a:pt x="5713413" y="5029200"/>
                </a:lnTo>
                <a:lnTo>
                  <a:pt x="5327097" y="5029200"/>
                </a:lnTo>
                <a:close/>
                <a:moveTo>
                  <a:pt x="0" y="0"/>
                </a:moveTo>
                <a:lnTo>
                  <a:pt x="5313743" y="0"/>
                </a:lnTo>
                <a:lnTo>
                  <a:pt x="5313743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33E3B934-3E16-21AF-8F5A-9EFD93255705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5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D872928-B479-F7C5-9C83-C448FBA36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20445"/>
            <a:ext cx="4114800" cy="50292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61E3771A-E1EB-0CBE-828C-2C5E1F2AE6C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5227" y="1020445"/>
            <a:ext cx="4802735" cy="5029200"/>
          </a:xfrm>
        </p:spPr>
        <p:txBody>
          <a:bodyPr anchor="ctr">
            <a:normAutofit/>
          </a:bodyPr>
          <a:lstStyle>
            <a:lvl1pPr marL="22860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/>
            </a:lvl1pPr>
            <a:lvl2pPr marL="41148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/>
            </a:lvl2pPr>
            <a:lvl3pPr marL="59436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/>
            </a:lvl3pPr>
            <a:lvl4pPr marL="77724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/>
            </a:lvl4pPr>
            <a:lvl5pPr marL="96012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A1635D-96F0-769B-4ECB-70502770A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4F877767-0342-A344-0462-A0D877FF68F8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5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21F215D-0D9E-64B3-1F66-E90B87932A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00741"/>
            <a:ext cx="4802372" cy="2788919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E86A4459-11C2-44C6-0173-C666D5AADC1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4400" y="3825239"/>
            <a:ext cx="4802735" cy="2072641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800"/>
            </a:lvl1pPr>
            <a:lvl2pPr marL="457200" indent="0">
              <a:lnSpc>
                <a:spcPct val="125000"/>
              </a:lnSpc>
              <a:spcBef>
                <a:spcPts val="0"/>
              </a:spcBef>
              <a:buNone/>
              <a:defRPr sz="1600"/>
            </a:lvl2pPr>
            <a:lvl3pPr marL="91440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1371600" indent="0">
              <a:lnSpc>
                <a:spcPct val="125000"/>
              </a:lnSpc>
              <a:spcBef>
                <a:spcPts val="0"/>
              </a:spcBef>
              <a:buNone/>
              <a:defRPr sz="1200"/>
            </a:lvl4pPr>
            <a:lvl5pPr marL="1828800" indent="0">
              <a:lnSpc>
                <a:spcPct val="125000"/>
              </a:lnSpc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84EF14-0982-D931-9DD6-ECFE61D5B0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78587" y="921230"/>
            <a:ext cx="5713413" cy="5029200"/>
          </a:xfrm>
          <a:custGeom>
            <a:avLst/>
            <a:gdLst>
              <a:gd name="connsiteX0" fmla="*/ 5327097 w 5713413"/>
              <a:gd name="connsiteY0" fmla="*/ 0 h 5029200"/>
              <a:gd name="connsiteX1" fmla="*/ 5713413 w 5713413"/>
              <a:gd name="connsiteY1" fmla="*/ 0 h 5029200"/>
              <a:gd name="connsiteX2" fmla="*/ 5713413 w 5713413"/>
              <a:gd name="connsiteY2" fmla="*/ 5029200 h 5029200"/>
              <a:gd name="connsiteX3" fmla="*/ 5327097 w 5713413"/>
              <a:gd name="connsiteY3" fmla="*/ 5029200 h 5029200"/>
              <a:gd name="connsiteX4" fmla="*/ 0 w 5713413"/>
              <a:gd name="connsiteY4" fmla="*/ 0 h 5029200"/>
              <a:gd name="connsiteX5" fmla="*/ 5313743 w 5713413"/>
              <a:gd name="connsiteY5" fmla="*/ 0 h 5029200"/>
              <a:gd name="connsiteX6" fmla="*/ 5313743 w 5713413"/>
              <a:gd name="connsiteY6" fmla="*/ 5029200 h 5029200"/>
              <a:gd name="connsiteX7" fmla="*/ 0 w 5713413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3413" h="5029200">
                <a:moveTo>
                  <a:pt x="5327097" y="0"/>
                </a:moveTo>
                <a:lnTo>
                  <a:pt x="5713413" y="0"/>
                </a:lnTo>
                <a:lnTo>
                  <a:pt x="5713413" y="5029200"/>
                </a:lnTo>
                <a:lnTo>
                  <a:pt x="5327097" y="5029200"/>
                </a:lnTo>
                <a:close/>
                <a:moveTo>
                  <a:pt x="0" y="0"/>
                </a:moveTo>
                <a:lnTo>
                  <a:pt x="5313743" y="0"/>
                </a:lnTo>
                <a:lnTo>
                  <a:pt x="5313743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7D7E927E-4F73-5579-4F1D-E13899DEEA04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6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51560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349F3-2C28-5A44-EDFC-75FD6CA9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4FD449-C6E0-CF8A-82B2-52438C952C0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9640" y="2153285"/>
            <a:ext cx="4953001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971E741-6253-D410-B562-50CA597620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09360" y="2153285"/>
            <a:ext cx="5135880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5D7E8F5-692D-24DD-0F8C-9563BA74AAF4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3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51560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349F3-2C28-5A44-EDFC-75FD6CA9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4FD449-C6E0-CF8A-82B2-52438C952C0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9641" y="2153285"/>
            <a:ext cx="3261359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 b="1"/>
            </a:lvl1pPr>
            <a:lvl2pPr>
              <a:spcBef>
                <a:spcPts val="1000"/>
              </a:spcBef>
              <a:spcAft>
                <a:spcPts val="1200"/>
              </a:spcAft>
              <a:defRPr sz="1600" b="1"/>
            </a:lvl2pPr>
            <a:lvl3pPr>
              <a:spcBef>
                <a:spcPts val="1000"/>
              </a:spcBef>
              <a:spcAft>
                <a:spcPts val="1200"/>
              </a:spcAft>
              <a:defRPr sz="1400" b="1"/>
            </a:lvl3pPr>
            <a:lvl4pPr>
              <a:spcBef>
                <a:spcPts val="1000"/>
              </a:spcBef>
              <a:spcAft>
                <a:spcPts val="1200"/>
              </a:spcAft>
              <a:defRPr sz="1200" b="1"/>
            </a:lvl4pPr>
            <a:lvl5pPr>
              <a:spcBef>
                <a:spcPts val="1000"/>
              </a:spcBef>
              <a:spcAft>
                <a:spcPts val="1200"/>
              </a:spcAft>
              <a:defRPr sz="1200" b="1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971E741-6253-D410-B562-50CA597620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80560" y="2153285"/>
            <a:ext cx="6964680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C0F1533-3810-C210-9B67-D2F4A1846C23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9C70371-D147-2B29-EAEB-B10A799D09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6169" y="614812"/>
            <a:ext cx="10359659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5AE226-98C6-70F4-8DED-59E8FE30401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67" y="2177378"/>
            <a:ext cx="5713413" cy="4669987"/>
          </a:xfrm>
          <a:custGeom>
            <a:avLst/>
            <a:gdLst>
              <a:gd name="connsiteX0" fmla="*/ 400038 w 5713413"/>
              <a:gd name="connsiteY0" fmla="*/ 0 h 4669987"/>
              <a:gd name="connsiteX1" fmla="*/ 5713413 w 5713413"/>
              <a:gd name="connsiteY1" fmla="*/ 0 h 4669987"/>
              <a:gd name="connsiteX2" fmla="*/ 5713413 w 5713413"/>
              <a:gd name="connsiteY2" fmla="*/ 4315224 h 4669987"/>
              <a:gd name="connsiteX3" fmla="*/ 400038 w 5713413"/>
              <a:gd name="connsiteY3" fmla="*/ 4315224 h 4669987"/>
              <a:gd name="connsiteX4" fmla="*/ 0 w 5713413"/>
              <a:gd name="connsiteY4" fmla="*/ 0 h 4669987"/>
              <a:gd name="connsiteX5" fmla="*/ 386684 w 5713413"/>
              <a:gd name="connsiteY5" fmla="*/ 0 h 4669987"/>
              <a:gd name="connsiteX6" fmla="*/ 386684 w 5713413"/>
              <a:gd name="connsiteY6" fmla="*/ 4328578 h 4669987"/>
              <a:gd name="connsiteX7" fmla="*/ 5713413 w 5713413"/>
              <a:gd name="connsiteY7" fmla="*/ 4328578 h 4669987"/>
              <a:gd name="connsiteX8" fmla="*/ 5713413 w 5713413"/>
              <a:gd name="connsiteY8" fmla="*/ 4669987 h 4669987"/>
              <a:gd name="connsiteX9" fmla="*/ 0 w 5713413"/>
              <a:gd name="connsiteY9" fmla="*/ 4669987 h 466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13413" h="4669987">
                <a:moveTo>
                  <a:pt x="400038" y="0"/>
                </a:moveTo>
                <a:lnTo>
                  <a:pt x="5713413" y="0"/>
                </a:lnTo>
                <a:lnTo>
                  <a:pt x="5713413" y="4315224"/>
                </a:lnTo>
                <a:lnTo>
                  <a:pt x="400038" y="4315224"/>
                </a:lnTo>
                <a:close/>
                <a:moveTo>
                  <a:pt x="0" y="0"/>
                </a:moveTo>
                <a:lnTo>
                  <a:pt x="386684" y="0"/>
                </a:lnTo>
                <a:lnTo>
                  <a:pt x="386684" y="4328578"/>
                </a:lnTo>
                <a:lnTo>
                  <a:pt x="5713413" y="4328578"/>
                </a:lnTo>
                <a:lnTo>
                  <a:pt x="5713413" y="4669987"/>
                </a:lnTo>
                <a:lnTo>
                  <a:pt x="0" y="466998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EEA9034-22FD-3C2F-6A27-6363896980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75413" y="2153285"/>
            <a:ext cx="4799012" cy="3790315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2000"/>
            </a:lvl1pPr>
            <a:lvl2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800"/>
            </a:lvl2pPr>
            <a:lvl3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600"/>
            </a:lvl3pPr>
            <a:lvl4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400"/>
            </a:lvl4pPr>
            <a:lvl5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72AFED-AF5A-A2E9-0D36-388733BBE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7A42E613-3DCC-07A2-BA9B-74B13F28E591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0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hyperlink" Target="mailto:Zintelkm@acad.sunybroome.edu" TargetMode="External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group of potted plants">
            <a:extLst>
              <a:ext uri="{FF2B5EF4-FFF2-40B4-BE49-F238E27FC236}">
                <a16:creationId xmlns:a16="http://schemas.microsoft.com/office/drawing/2014/main" id="{C5E399AE-C2DC-0BE4-A179-9A726D23FFC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l="15" r="15"/>
          <a:stretch/>
        </p:blipFill>
        <p:spPr>
          <a:xfrm>
            <a:off x="458788" y="457200"/>
            <a:ext cx="11274425" cy="59436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26ABF06-5491-8319-408F-AC9C03E64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955" y="612475"/>
            <a:ext cx="4701904" cy="3079029"/>
          </a:xfrm>
        </p:spPr>
        <p:txBody>
          <a:bodyPr/>
          <a:lstStyle/>
          <a:p>
            <a:r>
              <a:rPr lang="en-US" dirty="0"/>
              <a:t>Social Media for Small Business</a:t>
            </a:r>
            <a:br>
              <a:rPr lang="en-US" dirty="0"/>
            </a:br>
            <a:r>
              <a:rPr lang="en-US" dirty="0"/>
              <a:t>Marketing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146E8-DB29-C576-B162-D2A61E35B87F}"/>
              </a:ext>
            </a:extLst>
          </p:cNvPr>
          <p:cNvSpPr txBox="1"/>
          <p:nvPr/>
        </p:nvSpPr>
        <p:spPr>
          <a:xfrm>
            <a:off x="9105417" y="4938531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Source Sans Pro Light"/>
              </a:rPr>
              <a:t>Kaitlyn Zintel </a:t>
            </a:r>
          </a:p>
          <a:p>
            <a:r>
              <a:rPr lang="en-US" dirty="0">
                <a:ea typeface="Source Sans Pro Light"/>
              </a:rPr>
              <a:t>November 10, 2025</a:t>
            </a:r>
          </a:p>
        </p:txBody>
      </p:sp>
      <p:pic>
        <p:nvPicPr>
          <p:cNvPr id="17" name="Audio 16">
            <a:extLst>
              <a:ext uri="{FF2B5EF4-FFF2-40B4-BE49-F238E27FC236}">
                <a16:creationId xmlns:a16="http://schemas.microsoft.com/office/drawing/2014/main" id="{DA7C6A08-13C2-19BA-FCF5-40500B5EBD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8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54"/>
    </mc:Choice>
    <mc:Fallback xmlns="">
      <p:transition spd="slow" advTm="101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961152-381E-D654-15E9-7C4F09608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655320"/>
            <a:ext cx="4572000" cy="54864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D569DC-1A68-51FF-4CCE-F334F8B3D5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75413" y="2773680"/>
            <a:ext cx="4572000" cy="3368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Kaitlyn Zintel</a:t>
            </a:r>
          </a:p>
          <a:p>
            <a:r>
              <a:rPr lang="en-US" dirty="0">
                <a:hlinkClick r:id="rId5"/>
              </a:rPr>
              <a:t>Zintelkm@acad.sunybroome.edu</a:t>
            </a:r>
            <a:endParaRPr lang="en-US" dirty="0">
              <a:ea typeface="Source Sans Pro Light"/>
              <a:hlinkClick r:id="rId5"/>
            </a:endParaRPr>
          </a:p>
          <a:p>
            <a:endParaRPr lang="en-US" dirty="0">
              <a:ea typeface="Source Sans Pro Light"/>
            </a:endParaRPr>
          </a:p>
          <a:p>
            <a:r>
              <a:rPr lang="en-US" dirty="0">
                <a:ea typeface="+mn-lt"/>
                <a:cs typeface="+mn-lt"/>
              </a:rPr>
              <a:t>https://www.business.com/articles/social-media-small-business-importance/</a:t>
            </a:r>
            <a:endParaRPr lang="en-US" dirty="0"/>
          </a:p>
        </p:txBody>
      </p:sp>
      <p:pic>
        <p:nvPicPr>
          <p:cNvPr id="6" name="Audio 5">
            <a:extLst>
              <a:ext uri="{FF2B5EF4-FFF2-40B4-BE49-F238E27FC236}">
                <a16:creationId xmlns:a16="http://schemas.microsoft.com/office/drawing/2014/main" id="{1349B040-1DEA-C0C9-C25A-7B8B52DB5D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4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0"/>
    </mc:Choice>
    <mc:Fallback xmlns="">
      <p:transition spd="slow" advTm="10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4B7D88-18D8-7250-6364-BECA6F653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83920"/>
            <a:ext cx="4114800" cy="5059680"/>
          </a:xfrm>
        </p:spPr>
        <p:txBody>
          <a:bodyPr>
            <a:normAutofit/>
          </a:bodyPr>
          <a:lstStyle/>
          <a:p>
            <a:r>
              <a:rPr lang="en-US" sz="4800" dirty="0"/>
              <a:t>Why Small Businesses Need A Social Media Presence 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0D5F39-EF49-BECB-8276-8B8A46F07A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75413" y="2438400"/>
            <a:ext cx="4799012" cy="3505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>
                <a:ea typeface="Source Sans Pro Light"/>
              </a:rPr>
              <a:t>Sean Peek, Senior Analyst</a:t>
            </a:r>
          </a:p>
          <a:p>
            <a:r>
              <a:rPr lang="en-US" sz="2400" dirty="0">
                <a:ea typeface="Source Sans Pro Light"/>
              </a:rPr>
              <a:t>Business.com</a:t>
            </a:r>
          </a:p>
        </p:txBody>
      </p:sp>
      <p:pic>
        <p:nvPicPr>
          <p:cNvPr id="23" name="Audio 22">
            <a:extLst>
              <a:ext uri="{FF2B5EF4-FFF2-40B4-BE49-F238E27FC236}">
                <a16:creationId xmlns:a16="http://schemas.microsoft.com/office/drawing/2014/main" id="{3344E19E-3F52-DC1B-CEFC-95CFF1AD18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7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78"/>
    </mc:Choice>
    <mc:Fallback xmlns="">
      <p:transition spd="slow" advTm="34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304888D-B78B-26F5-9075-CDA3C673C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8742" y="914399"/>
            <a:ext cx="4798858" cy="5029199"/>
          </a:xfrm>
        </p:spPr>
        <p:txBody>
          <a:bodyPr>
            <a:normAutofit fontScale="90000"/>
          </a:bodyPr>
          <a:lstStyle/>
          <a:p>
            <a:r>
              <a:rPr lang="en-US" dirty="0"/>
              <a:t>"...ignoring social media marketing means missing massive opportunities for customer acquisition and retention."</a:t>
            </a:r>
          </a:p>
        </p:txBody>
      </p:sp>
      <p:pic>
        <p:nvPicPr>
          <p:cNvPr id="21" name="Picture Placeholder 20" descr="A group of men wearing aprons">
            <a:extLst>
              <a:ext uri="{FF2B5EF4-FFF2-40B4-BE49-F238E27FC236}">
                <a16:creationId xmlns:a16="http://schemas.microsoft.com/office/drawing/2014/main" id="{6B3187BD-B790-DE63-0B54-F9E459DC31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l="16" r="16"/>
          <a:stretch/>
        </p:blipFill>
        <p:spPr>
          <a:xfrm>
            <a:off x="213894" y="914400"/>
            <a:ext cx="5499519" cy="4842043"/>
          </a:xfrm>
        </p:spPr>
      </p:pic>
      <p:pic>
        <p:nvPicPr>
          <p:cNvPr id="13" name="Audio 12">
            <a:extLst>
              <a:ext uri="{FF2B5EF4-FFF2-40B4-BE49-F238E27FC236}">
                <a16:creationId xmlns:a16="http://schemas.microsoft.com/office/drawing/2014/main" id="{F4DF510E-2E81-650B-9EE4-20127DF095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44"/>
    </mc:Choice>
    <mc:Fallback xmlns="">
      <p:transition spd="slow" advTm="38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AAF62-CC89-DADC-A9FE-265C1F640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F94A5-F40B-0C5E-FE42-E4B40D31E7F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Source Sans Pro Light"/>
              </a:rPr>
              <a:t>Why Social Media presence is critical for small businesses</a:t>
            </a:r>
          </a:p>
          <a:p>
            <a:r>
              <a:rPr lang="en-US" sz="2400" dirty="0">
                <a:ea typeface="Source Sans Pro Light"/>
              </a:rPr>
              <a:t>Choosing the right platforms for your business</a:t>
            </a:r>
          </a:p>
          <a:p>
            <a:r>
              <a:rPr lang="en-US" sz="2400" dirty="0">
                <a:ea typeface="Source Sans Pro Light"/>
              </a:rPr>
              <a:t>Content type that drives engagement</a:t>
            </a:r>
          </a:p>
          <a:p>
            <a:endParaRPr lang="en-US" dirty="0">
              <a:ea typeface="Source Sans Pro Ligh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AA299B-7DBC-6A61-DBC4-CAB03E67C9F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Source Sans Pro Light"/>
              </a:rPr>
              <a:t>More: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 dirty="0">
                <a:ea typeface="Source Sans Pro Light"/>
              </a:rPr>
              <a:t>Analytic tools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 dirty="0">
                <a:ea typeface="Source Sans Pro Light"/>
              </a:rPr>
              <a:t>Success stories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85FE7-7E2D-2CA3-1226-18B2FC5AC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3" name="Audio 12">
            <a:extLst>
              <a:ext uri="{FF2B5EF4-FFF2-40B4-BE49-F238E27FC236}">
                <a16:creationId xmlns:a16="http://schemas.microsoft.com/office/drawing/2014/main" id="{B82EB557-76B5-B0E8-62A4-4AE17CBE4F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0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38"/>
    </mc:Choice>
    <mc:Fallback xmlns="">
      <p:transition spd="slow" advTm="47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A951FD-B055-4EE8-B6D9-62EC0F39D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20445"/>
            <a:ext cx="4114800" cy="5029200"/>
          </a:xfrm>
        </p:spPr>
        <p:txBody>
          <a:bodyPr/>
          <a:lstStyle/>
          <a:p>
            <a:r>
              <a:rPr lang="en-US" sz="4800" dirty="0"/>
              <a:t>Social media is critical for small business</a:t>
            </a:r>
            <a:br>
              <a:rPr lang="en-US" sz="4800" dirty="0"/>
            </a:br>
            <a:r>
              <a:rPr lang="en-US" sz="4800" dirty="0"/>
              <a:t>marketing</a:t>
            </a:r>
            <a:endParaRPr lang="en-US" dirty="0" err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5F8EB2-8936-F0AC-DA2A-4A5609BEA7E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5227" y="1682181"/>
            <a:ext cx="4802735" cy="436746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b="1" dirty="0"/>
              <a:t>Brand Awareness and Reach</a:t>
            </a:r>
            <a:endParaRPr lang="en-US" sz="2000" b="1" dirty="0">
              <a:ea typeface="Source Sans Pro Light"/>
            </a:endParaRPr>
          </a:p>
          <a:p>
            <a:r>
              <a:rPr lang="en-US" sz="2000" b="1" dirty="0">
                <a:ea typeface="Source Sans Pro Light"/>
              </a:rPr>
              <a:t>Lead Generation and Sales</a:t>
            </a:r>
          </a:p>
          <a:p>
            <a:r>
              <a:rPr lang="en-US" sz="2000" b="1" dirty="0">
                <a:ea typeface="Source Sans Pro Light"/>
              </a:rPr>
              <a:t>Customer Trust</a:t>
            </a:r>
          </a:p>
          <a:p>
            <a:r>
              <a:rPr lang="en-US" sz="2000" b="1" dirty="0"/>
              <a:t>Breaking Through Advertiser Noise</a:t>
            </a:r>
            <a:endParaRPr lang="en-US" sz="2000" b="1" dirty="0">
              <a:ea typeface="Source Sans Pro Light"/>
            </a:endParaRPr>
          </a:p>
          <a:p>
            <a:r>
              <a:rPr lang="en-US" sz="2000" b="1" dirty="0"/>
              <a:t>Competitive Advantage Against Larger Companies</a:t>
            </a:r>
            <a:endParaRPr lang="en-US" sz="2000" b="1" dirty="0">
              <a:ea typeface="Source Sans Pro Light"/>
            </a:endParaRPr>
          </a:p>
          <a:p>
            <a:r>
              <a:rPr lang="en-US" sz="2000" b="1" dirty="0">
                <a:ea typeface="Source Sans Pro Light"/>
              </a:rPr>
              <a:t>Cost Effective Marketing</a:t>
            </a:r>
          </a:p>
          <a:p>
            <a:r>
              <a:rPr lang="en-US" sz="2000" b="1" dirty="0">
                <a:ea typeface="Source Sans Pro Light"/>
              </a:rPr>
              <a:t>Enhanced Customer Communication</a:t>
            </a:r>
          </a:p>
          <a:p>
            <a:r>
              <a:rPr lang="en-US" sz="2000" b="1" dirty="0">
                <a:ea typeface="Source Sans Pro Light"/>
              </a:rPr>
              <a:t>Customer Data and Insights</a:t>
            </a:r>
          </a:p>
          <a:p>
            <a:r>
              <a:rPr lang="en-US" sz="2000" b="1" dirty="0">
                <a:ea typeface="Source Sans Pro Light"/>
              </a:rPr>
              <a:t>SEO and Website Traffic</a:t>
            </a:r>
          </a:p>
          <a:p>
            <a:endParaRPr lang="en-US" b="1" dirty="0">
              <a:ea typeface="Source Sans Pro Light"/>
            </a:endParaRPr>
          </a:p>
        </p:txBody>
      </p:sp>
      <p:pic>
        <p:nvPicPr>
          <p:cNvPr id="8" name="Audio 7">
            <a:extLst>
              <a:ext uri="{FF2B5EF4-FFF2-40B4-BE49-F238E27FC236}">
                <a16:creationId xmlns:a16="http://schemas.microsoft.com/office/drawing/2014/main" id="{904E66F8-BB21-74D3-176E-1B6B513619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5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482"/>
    </mc:Choice>
    <mc:Fallback xmlns="">
      <p:transition spd="slow" advTm="2414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B0A9F6B-B714-24A4-1731-04239F0C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00741"/>
            <a:ext cx="4802372" cy="2788919"/>
          </a:xfrm>
        </p:spPr>
        <p:txBody>
          <a:bodyPr/>
          <a:lstStyle/>
          <a:p>
            <a:r>
              <a:rPr lang="en-US" dirty="0"/>
              <a:t>Choosing a Platform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F098455-F3AD-4CE1-6F83-28C95857EE2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3825239"/>
            <a:ext cx="4802735" cy="20726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1">
                <a:ea typeface="Source Sans Pro Light"/>
              </a:rPr>
              <a:t>To Instagram and beyond...</a:t>
            </a:r>
          </a:p>
        </p:txBody>
      </p:sp>
      <p:pic>
        <p:nvPicPr>
          <p:cNvPr id="15" name="Picture Placeholder 6" descr="A person holding a plant">
            <a:extLst>
              <a:ext uri="{FF2B5EF4-FFF2-40B4-BE49-F238E27FC236}">
                <a16:creationId xmlns:a16="http://schemas.microsoft.com/office/drawing/2014/main" id="{AAA2A7D6-6F43-AFA1-3A7C-846D1371125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/>
          <a:srcRect l="12132" r="12132"/>
          <a:stretch/>
        </p:blipFill>
        <p:spPr>
          <a:xfrm>
            <a:off x="6478588" y="920750"/>
            <a:ext cx="5713412" cy="50292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D350C2-47A5-211F-A685-9ACD21117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Audio 4">
            <a:extLst>
              <a:ext uri="{FF2B5EF4-FFF2-40B4-BE49-F238E27FC236}">
                <a16:creationId xmlns:a16="http://schemas.microsoft.com/office/drawing/2014/main" id="{2A585858-0953-CF56-DAFB-B8937C3265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6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22"/>
    </mc:Choice>
    <mc:Fallback xmlns="">
      <p:transition spd="slow" advTm="46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B5244AC-D906-A60B-5023-D0289CF4F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69" y="614812"/>
            <a:ext cx="10359659" cy="1325563"/>
          </a:xfrm>
        </p:spPr>
        <p:txBody>
          <a:bodyPr/>
          <a:lstStyle/>
          <a:p>
            <a:r>
              <a:rPr lang="en-US" dirty="0"/>
              <a:t>Best Platform Choices by Business Type</a:t>
            </a:r>
          </a:p>
        </p:txBody>
      </p:sp>
      <p:pic>
        <p:nvPicPr>
          <p:cNvPr id="22" name="Picture Placeholder 21" descr="A person holding a sign in front of a window">
            <a:extLst>
              <a:ext uri="{FF2B5EF4-FFF2-40B4-BE49-F238E27FC236}">
                <a16:creationId xmlns:a16="http://schemas.microsoft.com/office/drawing/2014/main" id="{0333AC2F-0501-ECB9-F8A0-289B12ADFB5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t="221" b="221"/>
          <a:stretch/>
        </p:blipFill>
        <p:spPr>
          <a:xfrm>
            <a:off x="0" y="2178050"/>
            <a:ext cx="5713413" cy="4668838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3F9FB22-CA85-FC72-AA81-4708F62AB6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75413" y="2153285"/>
            <a:ext cx="4799012" cy="37903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Visual Businesses (retail, restaurant, design services)</a:t>
            </a:r>
            <a:r>
              <a:rPr lang="en-US" dirty="0"/>
              <a:t>:  Instagram and TikTok</a:t>
            </a:r>
            <a:endParaRPr lang="en-US" dirty="0">
              <a:ea typeface="Source Sans Pro Light"/>
            </a:endParaRPr>
          </a:p>
          <a:p>
            <a:r>
              <a:rPr lang="en-US" b="1" dirty="0"/>
              <a:t>B2B and Professional Services</a:t>
            </a:r>
            <a:r>
              <a:rPr lang="en-US" dirty="0"/>
              <a:t>: LinkedIn, Reddit</a:t>
            </a:r>
            <a:endParaRPr lang="en-US" dirty="0">
              <a:ea typeface="Source Sans Pro Light"/>
            </a:endParaRPr>
          </a:p>
          <a:p>
            <a:r>
              <a:rPr lang="en-US" b="1" dirty="0"/>
              <a:t>Local Businesses</a:t>
            </a:r>
            <a:r>
              <a:rPr lang="en-US" dirty="0"/>
              <a:t>: Facebook, Google Business, </a:t>
            </a:r>
            <a:r>
              <a:rPr lang="en-US" err="1"/>
              <a:t>Nextdoor</a:t>
            </a:r>
            <a:endParaRPr lang="en-US">
              <a:ea typeface="Source Sans Pro Light"/>
            </a:endParaRPr>
          </a:p>
          <a:p>
            <a:r>
              <a:rPr lang="en-US" b="1" dirty="0">
                <a:ea typeface="Source Sans Pro Light"/>
              </a:rPr>
              <a:t>Customer Service; Communication: </a:t>
            </a:r>
            <a:r>
              <a:rPr lang="en-US" dirty="0">
                <a:ea typeface="Source Sans Pro Light"/>
              </a:rPr>
              <a:t>Threads, 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8CC2E-BB8C-CF5A-C460-C662927C0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Audio 4">
            <a:extLst>
              <a:ext uri="{FF2B5EF4-FFF2-40B4-BE49-F238E27FC236}">
                <a16:creationId xmlns:a16="http://schemas.microsoft.com/office/drawing/2014/main" id="{2E5864C1-8876-5C07-5F20-5FC4B3DAF3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5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581"/>
    </mc:Choice>
    <mc:Fallback xmlns="">
      <p:transition spd="slow" advTm="134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652A1E-B3F7-E1B2-76ED-8F78E74B9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485113"/>
            <a:ext cx="10515600" cy="1531525"/>
          </a:xfrm>
        </p:spPr>
        <p:txBody>
          <a:bodyPr/>
          <a:lstStyle/>
          <a:p>
            <a:r>
              <a:rPr lang="en-US" dirty="0"/>
              <a:t>Content Type that Drives Engagement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5E832F-DC64-28CC-592D-2CA44C5718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29640" y="2153285"/>
            <a:ext cx="4953001" cy="35004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1">
                <a:ea typeface="Source Sans Pro Light"/>
              </a:rPr>
              <a:t>High Performing content types: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noProof="1">
                <a:ea typeface="Source Sans Pro Light"/>
              </a:rPr>
              <a:t>Short videos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noProof="1">
                <a:ea typeface="Source Sans Pro Light"/>
              </a:rPr>
              <a:t>How-to demos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noProof="1">
                <a:ea typeface="Source Sans Pro Light"/>
              </a:rPr>
              <a:t>Testimonials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noProof="1">
                <a:ea typeface="Source Sans Pro Light"/>
              </a:rPr>
              <a:t>Interactive content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noProof="1">
              <a:ea typeface="Source Sans Pro Ligh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69CC98A-13B9-DAED-1898-47715878985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09360" y="2153285"/>
            <a:ext cx="5135880" cy="35004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1"/>
              <a:t>Content Performance by Platform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noProof="1">
                <a:solidFill>
                  <a:srgbClr val="595959"/>
                </a:solidFill>
                <a:latin typeface="Source Sans Pro Light"/>
                <a:ea typeface="Source Sans Pro Light"/>
                <a:cs typeface="Tahoma"/>
              </a:rPr>
              <a:t>Every Platform is unique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noProof="1">
                <a:solidFill>
                  <a:srgbClr val="595959"/>
                </a:solidFill>
                <a:latin typeface="Source Sans Pro Light"/>
                <a:ea typeface="Source Sans Pro Light"/>
                <a:cs typeface="Tahoma"/>
              </a:rPr>
              <a:t>Example: TikTok = entertaining and lighthearted short videos</a:t>
            </a:r>
          </a:p>
          <a:p>
            <a:endParaRPr lang="en-US" sz="1200" noProof="1">
              <a:solidFill>
                <a:srgbClr val="1D1C22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38ADE9-D6F5-84F7-8489-6CDEB832E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Audio 5">
            <a:extLst>
              <a:ext uri="{FF2B5EF4-FFF2-40B4-BE49-F238E27FC236}">
                <a16:creationId xmlns:a16="http://schemas.microsoft.com/office/drawing/2014/main" id="{3008EF97-8AF8-70A0-3F64-DEDE773B41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0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14"/>
    </mc:Choice>
    <mc:Fallback xmlns="">
      <p:transition spd="slow" advTm="1095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F8F842-D95F-32E4-59B0-60283CC86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485113"/>
            <a:ext cx="10515600" cy="1531525"/>
          </a:xfrm>
        </p:spPr>
        <p:txBody>
          <a:bodyPr/>
          <a:lstStyle/>
          <a:p>
            <a:r>
              <a:rPr lang="en-US" dirty="0"/>
              <a:t>More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E6187B-AC94-F6E4-6B8F-FAB5DD4D46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29642" y="2153285"/>
            <a:ext cx="6925660" cy="35004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pPr lvl="1"/>
            <a:r>
              <a:rPr lang="en-US" dirty="0"/>
              <a:t>Analytic tools</a:t>
            </a:r>
            <a:endParaRPr lang="en-US" dirty="0">
              <a:ea typeface="Source Sans Pro Light"/>
            </a:endParaRPr>
          </a:p>
          <a:p>
            <a:pPr lvl="1"/>
            <a:r>
              <a:rPr lang="en-US" dirty="0"/>
              <a:t>Step by step instructions for engagement</a:t>
            </a:r>
            <a:endParaRPr lang="en-US" dirty="0">
              <a:ea typeface="Source Sans Pro Light"/>
            </a:endParaRPr>
          </a:p>
          <a:p>
            <a:pPr lvl="1"/>
            <a:r>
              <a:rPr lang="en-US" dirty="0">
                <a:ea typeface="Source Sans Pro Light"/>
              </a:rPr>
              <a:t>Success stories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 descr="A group of people looking at a computer">
            <a:extLst>
              <a:ext uri="{FF2B5EF4-FFF2-40B4-BE49-F238E27FC236}">
                <a16:creationId xmlns:a16="http://schemas.microsoft.com/office/drawing/2014/main" id="{36A73562-4980-16CB-C2F4-5DAA24DA1A8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5"/>
          <a:stretch>
            <a:fillRect/>
          </a:stretch>
        </p:blipFill>
        <p:spPr>
          <a:xfrm>
            <a:off x="6399192" y="876884"/>
            <a:ext cx="5046048" cy="444759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B27BAD-9602-6B60-C782-2749DB990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Audio 7">
            <a:extLst>
              <a:ext uri="{FF2B5EF4-FFF2-40B4-BE49-F238E27FC236}">
                <a16:creationId xmlns:a16="http://schemas.microsoft.com/office/drawing/2014/main" id="{B8C59BA7-FFFE-5EAA-FDE0-402A76D7F2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20"/>
    </mc:Choice>
    <mc:Fallback xmlns="">
      <p:transition spd="slow" advTm="69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ustom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66722518_win32_SD_v11" id="{6E195932-91F4-4861-8538-848409B20D97}" vid="{F5C82CE7-F5AC-4E30-975C-FD228ED220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F796806-D3A7-49C6-9335-B8A0B9307F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E4FA29-61E2-42A6-9537-732ED628B6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7CDA33-9251-49D0-A51A-7888AA3E063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26631</TotalTime>
  <Words>248</Words>
  <Application>Microsoft Macintosh PowerPoint</Application>
  <PresentationFormat>Widescreen</PresentationFormat>
  <Paragraphs>64</Paragraphs>
  <Slides>10</Slides>
  <Notes>9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Bodoni MT</vt:lpstr>
      <vt:lpstr>Calibri</vt:lpstr>
      <vt:lpstr>Courier New</vt:lpstr>
      <vt:lpstr>Source Sans Pro Light</vt:lpstr>
      <vt:lpstr>Tahoma</vt:lpstr>
      <vt:lpstr>Custom</vt:lpstr>
      <vt:lpstr>Social Media for Small Business Marketing</vt:lpstr>
      <vt:lpstr>Why Small Businesses Need A Social Media Presence </vt:lpstr>
      <vt:lpstr>"...ignoring social media marketing means missing massive opportunities for customer acquisition and retention."</vt:lpstr>
      <vt:lpstr>Agenda</vt:lpstr>
      <vt:lpstr>Social media is critical for small business marketing</vt:lpstr>
      <vt:lpstr>Choosing a Platform</vt:lpstr>
      <vt:lpstr>Best Platform Choices by Business Type</vt:lpstr>
      <vt:lpstr>Content Type that Drives Engagement</vt:lpstr>
      <vt:lpstr>More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Zintel, Kaitlyn M</cp:lastModifiedBy>
  <cp:revision>200</cp:revision>
  <dcterms:created xsi:type="dcterms:W3CDTF">2025-11-09T03:42:17Z</dcterms:created>
  <dcterms:modified xsi:type="dcterms:W3CDTF">2025-12-12T02:47:03Z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